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2" r:id="rId6"/>
    <p:sldId id="267" r:id="rId7"/>
    <p:sldId id="271" r:id="rId8"/>
    <p:sldId id="270" r:id="rId9"/>
    <p:sldId id="272" r:id="rId10"/>
    <p:sldId id="274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j90UdIWCCZH2jrxgHzWmAiJrmK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5" Type="http://customschemas.google.com/relationships/presentationmetadata" Target="metadata"/><Relationship Id="rId2" Type="http://schemas.openxmlformats.org/officeDocument/2006/relationships/slide" Target="slides/slide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6037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6"/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6"/>
          <p:cNvSpPr/>
          <p:nvPr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dk2"/>
          </a:solidFill>
          <a:ln w="12700" cap="flat" cmpd="sng">
            <a:solidFill>
              <a:srgbClr val="004BB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6"/>
          <p:cNvSpPr/>
          <p:nvPr/>
        </p:nvSpPr>
        <p:spPr>
          <a:xfrm>
            <a:off x="1" y="4571999"/>
            <a:ext cx="1118508" cy="1118508"/>
          </a:xfrm>
          <a:custGeom>
            <a:avLst/>
            <a:gdLst/>
            <a:ahLst/>
            <a:cxnLst/>
            <a:rect l="l" t="t" r="r" b="b"/>
            <a:pathLst>
              <a:path w="1167493" h="1167493" extrusionOk="0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6"/>
          <p:cNvSpPr/>
          <p:nvPr/>
        </p:nvSpPr>
        <p:spPr>
          <a:xfrm>
            <a:off x="1" y="5739492"/>
            <a:ext cx="1118508" cy="1118508"/>
          </a:xfrm>
          <a:custGeom>
            <a:avLst/>
            <a:gdLst/>
            <a:ahLst/>
            <a:cxnLst/>
            <a:rect l="l" t="t" r="r" b="b"/>
            <a:pathLst>
              <a:path w="1167493" h="1167493" extrusionOk="0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22;p16"/>
          <p:cNvGrpSpPr/>
          <p:nvPr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23" name="Google Shape;23;p16"/>
            <p:cNvSpPr/>
            <p:nvPr/>
          </p:nvSpPr>
          <p:spPr>
            <a:xfrm rot="-5400000">
              <a:off x="10667433" y="370908"/>
              <a:ext cx="1881641" cy="1167493"/>
            </a:xfrm>
            <a:custGeom>
              <a:avLst/>
              <a:gdLst/>
              <a:ahLst/>
              <a:cxnLst/>
              <a:rect l="l" t="t" r="r" b="b"/>
              <a:pathLst>
                <a:path w="1881641" h="1167493" extrusionOk="0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6"/>
            <p:cNvSpPr/>
            <p:nvPr/>
          </p:nvSpPr>
          <p:spPr>
            <a:xfrm rot="5400000" flipH="1">
              <a:off x="9499940" y="370908"/>
              <a:ext cx="1881641" cy="1167493"/>
            </a:xfrm>
            <a:custGeom>
              <a:avLst/>
              <a:gdLst/>
              <a:ahLst/>
              <a:cxnLst/>
              <a:rect l="l" t="t" r="r" b="b"/>
              <a:pathLst>
                <a:path w="1881641" h="1167493" extrusionOk="0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16"/>
          <p:cNvSpPr/>
          <p:nvPr/>
        </p:nvSpPr>
        <p:spPr>
          <a:xfrm>
            <a:off x="0" y="-1"/>
            <a:ext cx="1167493" cy="1167493"/>
          </a:xfrm>
          <a:custGeom>
            <a:avLst/>
            <a:gdLst/>
            <a:ahLst/>
            <a:cxnLst/>
            <a:rect l="l" t="t" r="r" b="b"/>
            <a:pathLst>
              <a:path w="862693" h="862693" extrusionOk="0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6"/>
          <p:cNvSpPr/>
          <p:nvPr/>
        </p:nvSpPr>
        <p:spPr>
          <a:xfrm>
            <a:off x="11024507" y="4580708"/>
            <a:ext cx="1167493" cy="2277292"/>
          </a:xfrm>
          <a:custGeom>
            <a:avLst/>
            <a:gdLst/>
            <a:ahLst/>
            <a:cxnLst/>
            <a:rect l="l" t="t" r="r" b="b"/>
            <a:pathLst>
              <a:path w="1167493" h="2272167" extrusionOk="0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整個團隊">
  <p:cSld name="整個團隊">
    <p:bg>
      <p:bgPr>
        <a:solidFill>
          <a:schemeClr val="accen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5"/>
          <p:cNvSpPr>
            <a:spLocks noGrp="1"/>
          </p:cNvSpPr>
          <p:nvPr>
            <p:ph type="pic" idx="2"/>
          </p:nvPr>
        </p:nvSpPr>
        <p:spPr>
          <a:xfrm>
            <a:off x="750429" y="2068734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5"/>
          <p:cNvSpPr txBox="1">
            <a:spLocks noGrp="1"/>
          </p:cNvSpPr>
          <p:nvPr>
            <p:ph type="body" idx="1"/>
          </p:nvPr>
        </p:nvSpPr>
        <p:spPr>
          <a:xfrm>
            <a:off x="750430" y="2994545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body" idx="3"/>
          </p:nvPr>
        </p:nvSpPr>
        <p:spPr>
          <a:xfrm>
            <a:off x="750429" y="3379791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5"/>
          <p:cNvSpPr>
            <a:spLocks noGrp="1"/>
          </p:cNvSpPr>
          <p:nvPr>
            <p:ph type="pic" idx="4"/>
          </p:nvPr>
        </p:nvSpPr>
        <p:spPr>
          <a:xfrm>
            <a:off x="3549397" y="2068734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5"/>
          <p:cNvSpPr txBox="1">
            <a:spLocks noGrp="1"/>
          </p:cNvSpPr>
          <p:nvPr>
            <p:ph type="body" idx="5"/>
          </p:nvPr>
        </p:nvSpPr>
        <p:spPr>
          <a:xfrm>
            <a:off x="3549398" y="2994545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6"/>
          </p:nvPr>
        </p:nvSpPr>
        <p:spPr>
          <a:xfrm>
            <a:off x="3549397" y="3379791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7"/>
          </p:nvPr>
        </p:nvSpPr>
        <p:spPr>
          <a:xfrm>
            <a:off x="6348367" y="2068734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5"/>
          <p:cNvSpPr txBox="1">
            <a:spLocks noGrp="1"/>
          </p:cNvSpPr>
          <p:nvPr>
            <p:ph type="body" idx="8"/>
          </p:nvPr>
        </p:nvSpPr>
        <p:spPr>
          <a:xfrm>
            <a:off x="6348368" y="2994545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9"/>
          </p:nvPr>
        </p:nvSpPr>
        <p:spPr>
          <a:xfrm>
            <a:off x="6348367" y="3379791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>
            <a:spLocks noGrp="1"/>
          </p:cNvSpPr>
          <p:nvPr>
            <p:ph type="pic" idx="13"/>
          </p:nvPr>
        </p:nvSpPr>
        <p:spPr>
          <a:xfrm>
            <a:off x="9147335" y="2068734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5"/>
          <p:cNvSpPr txBox="1">
            <a:spLocks noGrp="1"/>
          </p:cNvSpPr>
          <p:nvPr>
            <p:ph type="body" idx="14"/>
          </p:nvPr>
        </p:nvSpPr>
        <p:spPr>
          <a:xfrm>
            <a:off x="9147336" y="2994545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5"/>
          </p:nvPr>
        </p:nvSpPr>
        <p:spPr>
          <a:xfrm>
            <a:off x="9147335" y="3379791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>
            <a:spLocks noGrp="1"/>
          </p:cNvSpPr>
          <p:nvPr>
            <p:ph type="pic" idx="16"/>
          </p:nvPr>
        </p:nvSpPr>
        <p:spPr>
          <a:xfrm>
            <a:off x="750429" y="4118551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5"/>
          <p:cNvSpPr txBox="1">
            <a:spLocks noGrp="1"/>
          </p:cNvSpPr>
          <p:nvPr>
            <p:ph type="body" idx="17"/>
          </p:nvPr>
        </p:nvSpPr>
        <p:spPr>
          <a:xfrm>
            <a:off x="750430" y="5044362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18"/>
          </p:nvPr>
        </p:nvSpPr>
        <p:spPr>
          <a:xfrm>
            <a:off x="750429" y="5429608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>
            <a:spLocks noGrp="1"/>
          </p:cNvSpPr>
          <p:nvPr>
            <p:ph type="pic" idx="19"/>
          </p:nvPr>
        </p:nvSpPr>
        <p:spPr>
          <a:xfrm>
            <a:off x="3549397" y="4118551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5"/>
          <p:cNvSpPr txBox="1">
            <a:spLocks noGrp="1"/>
          </p:cNvSpPr>
          <p:nvPr>
            <p:ph type="body" idx="20"/>
          </p:nvPr>
        </p:nvSpPr>
        <p:spPr>
          <a:xfrm>
            <a:off x="3549398" y="5044362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21"/>
          </p:nvPr>
        </p:nvSpPr>
        <p:spPr>
          <a:xfrm>
            <a:off x="3549397" y="5429608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>
            <a:spLocks noGrp="1"/>
          </p:cNvSpPr>
          <p:nvPr>
            <p:ph type="pic" idx="22"/>
          </p:nvPr>
        </p:nvSpPr>
        <p:spPr>
          <a:xfrm>
            <a:off x="6348367" y="4118551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25"/>
          <p:cNvSpPr txBox="1">
            <a:spLocks noGrp="1"/>
          </p:cNvSpPr>
          <p:nvPr>
            <p:ph type="body" idx="23"/>
          </p:nvPr>
        </p:nvSpPr>
        <p:spPr>
          <a:xfrm>
            <a:off x="6348368" y="5044362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24"/>
          </p:nvPr>
        </p:nvSpPr>
        <p:spPr>
          <a:xfrm>
            <a:off x="6348367" y="5429608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>
            <a:spLocks noGrp="1"/>
          </p:cNvSpPr>
          <p:nvPr>
            <p:ph type="pic" idx="25"/>
          </p:nvPr>
        </p:nvSpPr>
        <p:spPr>
          <a:xfrm>
            <a:off x="9147335" y="4118551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5"/>
          <p:cNvSpPr txBox="1">
            <a:spLocks noGrp="1"/>
          </p:cNvSpPr>
          <p:nvPr>
            <p:ph type="body" idx="26"/>
          </p:nvPr>
        </p:nvSpPr>
        <p:spPr>
          <a:xfrm>
            <a:off x="9147336" y="5044362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27"/>
          </p:nvPr>
        </p:nvSpPr>
        <p:spPr>
          <a:xfrm>
            <a:off x="9147335" y="5429608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dt" idx="10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時間表">
  <p:cSld name="時間表">
    <p:bg>
      <p:bgPr>
        <a:solidFill>
          <a:schemeClr val="accen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/>
          <p:nvPr/>
        </p:nvSpPr>
        <p:spPr>
          <a:xfrm flipH="1">
            <a:off x="8580896" y="1"/>
            <a:ext cx="3611104" cy="3611104"/>
          </a:xfrm>
          <a:custGeom>
            <a:avLst/>
            <a:gdLst/>
            <a:ahLst/>
            <a:cxnLst/>
            <a:rect l="l" t="t" r="r" b="b"/>
            <a:pathLst>
              <a:path w="1167493" h="1167493" extrusionOk="0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6"/>
          <p:cNvSpPr/>
          <p:nvPr/>
        </p:nvSpPr>
        <p:spPr>
          <a:xfrm rot="5400000" flipH="1">
            <a:off x="1" y="3246896"/>
            <a:ext cx="3611104" cy="3611104"/>
          </a:xfrm>
          <a:custGeom>
            <a:avLst/>
            <a:gdLst/>
            <a:ahLst/>
            <a:cxnLst/>
            <a:rect l="l" t="t" r="r" b="b"/>
            <a:pathLst>
              <a:path w="1167493" h="1167493" extrusionOk="0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body" idx="1"/>
          </p:nvPr>
        </p:nvSpPr>
        <p:spPr>
          <a:xfrm>
            <a:off x="1167493" y="2087561"/>
            <a:ext cx="9779182" cy="336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dt" idx="10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ldNum" idx="12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標題及內容">
  <p:cSld name="2 標題及內容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body" idx="1"/>
          </p:nvPr>
        </p:nvSpPr>
        <p:spPr>
          <a:xfrm>
            <a:off x="1167493" y="2528203"/>
            <a:ext cx="4663440" cy="282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/>
          <p:nvPr/>
        </p:nvSpPr>
        <p:spPr>
          <a:xfrm flipH="1">
            <a:off x="8580896" y="1"/>
            <a:ext cx="3611104" cy="3611104"/>
          </a:xfrm>
          <a:custGeom>
            <a:avLst/>
            <a:gdLst/>
            <a:ahLst/>
            <a:cxnLst/>
            <a:rect l="l" t="t" r="r" b="b"/>
            <a:pathLst>
              <a:path w="1167493" h="1167493" extrusionOk="0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7"/>
          <p:cNvSpPr/>
          <p:nvPr/>
        </p:nvSpPr>
        <p:spPr>
          <a:xfrm flipH="1">
            <a:off x="8580896" y="3246896"/>
            <a:ext cx="3611104" cy="3611104"/>
          </a:xfrm>
          <a:custGeom>
            <a:avLst/>
            <a:gdLst/>
            <a:ahLst/>
            <a:cxnLst/>
            <a:rect l="l" t="t" r="r" b="b"/>
            <a:pathLst>
              <a:path w="1167493" h="1167493" extrusionOk="0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1" y="0"/>
            <a:ext cx="933856" cy="933856"/>
          </a:xfrm>
          <a:custGeom>
            <a:avLst/>
            <a:gdLst/>
            <a:ahLst/>
            <a:cxnLst/>
            <a:rect l="l" t="t" r="r" b="b"/>
            <a:pathLst>
              <a:path w="862693" h="862693" extrusionOk="0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27"/>
          <p:cNvGrpSpPr/>
          <p:nvPr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161" name="Google Shape;161;p27"/>
            <p:cNvSpPr/>
            <p:nvPr/>
          </p:nvSpPr>
          <p:spPr>
            <a:xfrm rot="-5400000">
              <a:off x="8223822" y="5333433"/>
              <a:ext cx="1881641" cy="1167493"/>
            </a:xfrm>
            <a:custGeom>
              <a:avLst/>
              <a:gdLst/>
              <a:ahLst/>
              <a:cxnLst/>
              <a:rect l="l" t="t" r="r" b="b"/>
              <a:pathLst>
                <a:path w="1881641" h="1167493" extrusionOk="0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 rot="5400000" flipH="1">
              <a:off x="7056329" y="5333433"/>
              <a:ext cx="1881641" cy="1167493"/>
            </a:xfrm>
            <a:custGeom>
              <a:avLst/>
              <a:gdLst/>
              <a:ahLst/>
              <a:cxnLst/>
              <a:rect l="l" t="t" r="r" b="b"/>
              <a:pathLst>
                <a:path w="1881641" h="1167493" extrusionOk="0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27"/>
          <p:cNvSpPr txBox="1">
            <a:spLocks noGrp="1"/>
          </p:cNvSpPr>
          <p:nvPr>
            <p:ph type="dt" idx="10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body" idx="2"/>
          </p:nvPr>
        </p:nvSpPr>
        <p:spPr>
          <a:xfrm>
            <a:off x="6283235" y="2528203"/>
            <a:ext cx="4663440" cy="282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body" idx="3"/>
          </p:nvPr>
        </p:nvSpPr>
        <p:spPr>
          <a:xfrm>
            <a:off x="1167493" y="2005689"/>
            <a:ext cx="4663440" cy="5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body" idx="4"/>
          </p:nvPr>
        </p:nvSpPr>
        <p:spPr>
          <a:xfrm>
            <a:off x="6283235" y="2005689"/>
            <a:ext cx="4663440" cy="5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標題及內容">
  <p:cSld name="3 標題及內容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body" idx="1"/>
          </p:nvPr>
        </p:nvSpPr>
        <p:spPr>
          <a:xfrm>
            <a:off x="1167491" y="2526318"/>
            <a:ext cx="3218688" cy="282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28"/>
          <p:cNvSpPr/>
          <p:nvPr/>
        </p:nvSpPr>
        <p:spPr>
          <a:xfrm rot="5400000">
            <a:off x="8580896" y="0"/>
            <a:ext cx="3611104" cy="3611104"/>
          </a:xfrm>
          <a:custGeom>
            <a:avLst/>
            <a:gdLst/>
            <a:ahLst/>
            <a:cxnLst/>
            <a:rect l="l" t="t" r="r" b="b"/>
            <a:pathLst>
              <a:path w="1167493" h="1167493" extrusionOk="0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-2364" y="3246896"/>
            <a:ext cx="3611104" cy="3611104"/>
          </a:xfrm>
          <a:custGeom>
            <a:avLst/>
            <a:gdLst/>
            <a:ahLst/>
            <a:cxnLst/>
            <a:rect l="l" t="t" r="r" b="b"/>
            <a:pathLst>
              <a:path w="1167493" h="1167493" extrusionOk="0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/>
          <p:nvPr/>
        </p:nvSpPr>
        <p:spPr>
          <a:xfrm rot="5400000" flipH="1">
            <a:off x="11258144" y="5924144"/>
            <a:ext cx="933856" cy="933856"/>
          </a:xfrm>
          <a:custGeom>
            <a:avLst/>
            <a:gdLst/>
            <a:ahLst/>
            <a:cxnLst/>
            <a:rect l="l" t="t" r="r" b="b"/>
            <a:pathLst>
              <a:path w="862693" h="862693" extrusionOk="0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28"/>
          <p:cNvGrpSpPr/>
          <p:nvPr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176" name="Google Shape;176;p28"/>
            <p:cNvSpPr/>
            <p:nvPr/>
          </p:nvSpPr>
          <p:spPr>
            <a:xfrm rot="-5400000">
              <a:off x="8223822" y="5333433"/>
              <a:ext cx="1881641" cy="1167493"/>
            </a:xfrm>
            <a:custGeom>
              <a:avLst/>
              <a:gdLst/>
              <a:ahLst/>
              <a:cxnLst/>
              <a:rect l="l" t="t" r="r" b="b"/>
              <a:pathLst>
                <a:path w="1881641" h="1167493" extrusionOk="0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8"/>
            <p:cNvSpPr/>
            <p:nvPr/>
          </p:nvSpPr>
          <p:spPr>
            <a:xfrm rot="5400000" flipH="1">
              <a:off x="7056329" y="5333433"/>
              <a:ext cx="1881641" cy="1167493"/>
            </a:xfrm>
            <a:custGeom>
              <a:avLst/>
              <a:gdLst/>
              <a:ahLst/>
              <a:cxnLst/>
              <a:rect l="l" t="t" r="r" b="b"/>
              <a:pathLst>
                <a:path w="1881641" h="1167493" extrusionOk="0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8"/>
          <p:cNvSpPr txBox="1">
            <a:spLocks noGrp="1"/>
          </p:cNvSpPr>
          <p:nvPr>
            <p:ph type="dt" idx="10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2"/>
          </p:nvPr>
        </p:nvSpPr>
        <p:spPr>
          <a:xfrm>
            <a:off x="4683787" y="2526318"/>
            <a:ext cx="3173279" cy="282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body" idx="3"/>
          </p:nvPr>
        </p:nvSpPr>
        <p:spPr>
          <a:xfrm>
            <a:off x="1167493" y="2003804"/>
            <a:ext cx="3173278" cy="5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4"/>
          </p:nvPr>
        </p:nvSpPr>
        <p:spPr>
          <a:xfrm>
            <a:off x="4683788" y="2003804"/>
            <a:ext cx="3173278" cy="5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body" idx="5"/>
          </p:nvPr>
        </p:nvSpPr>
        <p:spPr>
          <a:xfrm>
            <a:off x="8200082" y="2526318"/>
            <a:ext cx="3173279" cy="282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body" idx="6"/>
          </p:nvPr>
        </p:nvSpPr>
        <p:spPr>
          <a:xfrm>
            <a:off x="8200083" y="2003804"/>
            <a:ext cx="3173278" cy="5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idx="12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1167493" y="2017467"/>
            <a:ext cx="9779182" cy="336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/>
          <p:nvPr/>
        </p:nvSpPr>
        <p:spPr>
          <a:xfrm flipH="1">
            <a:off x="8580896" y="1"/>
            <a:ext cx="3611104" cy="3611104"/>
          </a:xfrm>
          <a:custGeom>
            <a:avLst/>
            <a:gdLst/>
            <a:ahLst/>
            <a:cxnLst/>
            <a:rect l="l" t="t" r="r" b="b"/>
            <a:pathLst>
              <a:path w="1167493" h="1167493" extrusionOk="0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7"/>
          <p:cNvSpPr/>
          <p:nvPr/>
        </p:nvSpPr>
        <p:spPr>
          <a:xfrm flipH="1">
            <a:off x="8580896" y="3246896"/>
            <a:ext cx="3611104" cy="3611104"/>
          </a:xfrm>
          <a:custGeom>
            <a:avLst/>
            <a:gdLst/>
            <a:ahLst/>
            <a:cxnLst/>
            <a:rect l="l" t="t" r="r" b="b"/>
            <a:pathLst>
              <a:path w="1167493" h="1167493" extrusionOk="0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7"/>
          <p:cNvSpPr/>
          <p:nvPr/>
        </p:nvSpPr>
        <p:spPr>
          <a:xfrm>
            <a:off x="1" y="0"/>
            <a:ext cx="933856" cy="933856"/>
          </a:xfrm>
          <a:custGeom>
            <a:avLst/>
            <a:gdLst/>
            <a:ahLst/>
            <a:cxnLst/>
            <a:rect l="l" t="t" r="r" b="b"/>
            <a:pathLst>
              <a:path w="862693" h="862693" extrusionOk="0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17"/>
          <p:cNvGrpSpPr/>
          <p:nvPr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34" name="Google Shape;34;p17"/>
            <p:cNvSpPr/>
            <p:nvPr/>
          </p:nvSpPr>
          <p:spPr>
            <a:xfrm rot="-5400000">
              <a:off x="8223822" y="5333433"/>
              <a:ext cx="1881641" cy="1167493"/>
            </a:xfrm>
            <a:custGeom>
              <a:avLst/>
              <a:gdLst/>
              <a:ahLst/>
              <a:cxnLst/>
              <a:rect l="l" t="t" r="r" b="b"/>
              <a:pathLst>
                <a:path w="1881641" h="1167493" extrusionOk="0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7"/>
            <p:cNvSpPr/>
            <p:nvPr/>
          </p:nvSpPr>
          <p:spPr>
            <a:xfrm rot="5400000" flipH="1">
              <a:off x="7056329" y="5333433"/>
              <a:ext cx="1881641" cy="1167493"/>
            </a:xfrm>
            <a:custGeom>
              <a:avLst/>
              <a:gdLst/>
              <a:ahLst/>
              <a:cxnLst/>
              <a:rect l="l" t="t" r="r" b="b"/>
              <a:pathLst>
                <a:path w="1881641" h="1167493" extrusionOk="0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17"/>
          <p:cNvSpPr txBox="1">
            <a:spLocks noGrp="1"/>
          </p:cNvSpPr>
          <p:nvPr>
            <p:ph type="dt" idx="10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sldNum" idx="12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">
  <p:cSld name="引述">
    <p:bg>
      <p:bgPr>
        <a:solidFill>
          <a:schemeClr val="accen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Arial"/>
              <a:buNone/>
              <a:defRPr sz="4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1"/>
          </p:nvPr>
        </p:nvSpPr>
        <p:spPr>
          <a:xfrm>
            <a:off x="381000" y="519405"/>
            <a:ext cx="1364297" cy="109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DBF"/>
              </a:buClr>
              <a:buSzPts val="23900"/>
              <a:buNone/>
              <a:defRPr sz="23900" b="1">
                <a:solidFill>
                  <a:srgbClr val="004D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2"/>
          </p:nvPr>
        </p:nvSpPr>
        <p:spPr>
          <a:xfrm>
            <a:off x="6881813" y="4494213"/>
            <a:ext cx="3511550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3"/>
          </p:nvPr>
        </p:nvSpPr>
        <p:spPr>
          <a:xfrm>
            <a:off x="10609104" y="3399692"/>
            <a:ext cx="1364297" cy="109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DBF"/>
              </a:buClr>
              <a:buSzPts val="23900"/>
              <a:buNone/>
              <a:defRPr sz="23900" b="1">
                <a:solidFill>
                  <a:srgbClr val="004D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dt" idx="10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圖形">
  <p:cSld name="圖形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1"/>
          </p:nvPr>
        </p:nvSpPr>
        <p:spPr>
          <a:xfrm>
            <a:off x="1167493" y="2087561"/>
            <a:ext cx="9779182" cy="336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/>
          <p:nvPr/>
        </p:nvSpPr>
        <p:spPr>
          <a:xfrm flipH="1">
            <a:off x="8580896" y="1"/>
            <a:ext cx="3611104" cy="3611104"/>
          </a:xfrm>
          <a:custGeom>
            <a:avLst/>
            <a:gdLst/>
            <a:ahLst/>
            <a:cxnLst/>
            <a:rect l="l" t="t" r="r" b="b"/>
            <a:pathLst>
              <a:path w="1167493" h="1167493" extrusionOk="0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9"/>
          <p:cNvSpPr/>
          <p:nvPr/>
        </p:nvSpPr>
        <p:spPr>
          <a:xfrm rot="5400000" flipH="1">
            <a:off x="1" y="3246896"/>
            <a:ext cx="3611104" cy="3611104"/>
          </a:xfrm>
          <a:custGeom>
            <a:avLst/>
            <a:gdLst/>
            <a:ahLst/>
            <a:cxnLst/>
            <a:rect l="l" t="t" r="r" b="b"/>
            <a:pathLst>
              <a:path w="1167493" h="1167493" extrusionOk="0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9"/>
          <p:cNvSpPr txBox="1">
            <a:spLocks noGrp="1"/>
          </p:cNvSpPr>
          <p:nvPr>
            <p:ph type="dt" idx="10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sldNum" idx="12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區段標頭">
  <p:cSld name="區段標頭">
    <p:bg>
      <p:bgPr>
        <a:solidFill>
          <a:schemeClr val="accent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"/>
          <p:cNvSpPr/>
          <p:nvPr/>
        </p:nvSpPr>
        <p:spPr>
          <a:xfrm>
            <a:off x="0" y="2286002"/>
            <a:ext cx="12208822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0"/>
          <p:cNvSpPr/>
          <p:nvPr/>
        </p:nvSpPr>
        <p:spPr>
          <a:xfrm flipH="1">
            <a:off x="8597718" y="3246896"/>
            <a:ext cx="3611104" cy="3611104"/>
          </a:xfrm>
          <a:custGeom>
            <a:avLst/>
            <a:gdLst/>
            <a:ahLst/>
            <a:cxnLst/>
            <a:rect l="l" t="t" r="r" b="b"/>
            <a:pathLst>
              <a:path w="1167493" h="1167493" extrusionOk="0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0"/>
          <p:cNvSpPr/>
          <p:nvPr/>
        </p:nvSpPr>
        <p:spPr>
          <a:xfrm>
            <a:off x="1" y="0"/>
            <a:ext cx="933856" cy="933856"/>
          </a:xfrm>
          <a:custGeom>
            <a:avLst/>
            <a:gdLst/>
            <a:ahLst/>
            <a:cxnLst/>
            <a:rect l="l" t="t" r="r" b="b"/>
            <a:pathLst>
              <a:path w="862693" h="862693" extrusionOk="0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0"/>
          <p:cNvSpPr/>
          <p:nvPr/>
        </p:nvSpPr>
        <p:spPr>
          <a:xfrm rot="-5400000">
            <a:off x="10344100" y="438098"/>
            <a:ext cx="2285999" cy="1409801"/>
          </a:xfrm>
          <a:custGeom>
            <a:avLst/>
            <a:gdLst/>
            <a:ahLst/>
            <a:cxnLst/>
            <a:rect l="l" t="t" r="r" b="b"/>
            <a:pathLst>
              <a:path w="1881641" h="1167493" extrusionOk="0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0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10206318" y="6356350"/>
            <a:ext cx="16046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最後一張投影片">
  <p:cSld name="最後一張投影片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21"/>
          <p:cNvSpPr/>
          <p:nvPr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21"/>
          <p:cNvGrpSpPr/>
          <p:nvPr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70" name="Google Shape;70;p21"/>
            <p:cNvSpPr/>
            <p:nvPr/>
          </p:nvSpPr>
          <p:spPr>
            <a:xfrm rot="-5400000">
              <a:off x="10667433" y="370908"/>
              <a:ext cx="1881641" cy="1167493"/>
            </a:xfrm>
            <a:custGeom>
              <a:avLst/>
              <a:gdLst/>
              <a:ahLst/>
              <a:cxnLst/>
              <a:rect l="l" t="t" r="r" b="b"/>
              <a:pathLst>
                <a:path w="1881641" h="1167493" extrusionOk="0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1"/>
            <p:cNvSpPr/>
            <p:nvPr/>
          </p:nvSpPr>
          <p:spPr>
            <a:xfrm rot="5400000" flipH="1">
              <a:off x="9499940" y="370908"/>
              <a:ext cx="1881641" cy="1167493"/>
            </a:xfrm>
            <a:custGeom>
              <a:avLst/>
              <a:gdLst/>
              <a:ahLst/>
              <a:cxnLst/>
              <a:rect l="l" t="t" r="r" b="b"/>
              <a:pathLst>
                <a:path w="1881641" h="1167493" extrusionOk="0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21"/>
          <p:cNvSpPr/>
          <p:nvPr/>
        </p:nvSpPr>
        <p:spPr>
          <a:xfrm>
            <a:off x="0" y="-1"/>
            <a:ext cx="1167493" cy="1167493"/>
          </a:xfrm>
          <a:custGeom>
            <a:avLst/>
            <a:gdLst/>
            <a:ahLst/>
            <a:cxnLst/>
            <a:rect l="l" t="t" r="r" b="b"/>
            <a:pathLst>
              <a:path w="862693" h="862693" extrusionOk="0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1"/>
          <p:cNvSpPr/>
          <p:nvPr/>
        </p:nvSpPr>
        <p:spPr>
          <a:xfrm>
            <a:off x="10228214" y="-1"/>
            <a:ext cx="1963787" cy="3178856"/>
          </a:xfrm>
          <a:custGeom>
            <a:avLst/>
            <a:gdLst/>
            <a:ahLst/>
            <a:cxnLst/>
            <a:rect l="l" t="t" r="r" b="b"/>
            <a:pathLst>
              <a:path w="1963787" h="3178856" extrusionOk="0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>
  <p:cSld name="章節標題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/>
        </p:nvSpPr>
        <p:spPr>
          <a:xfrm>
            <a:off x="0" y="0"/>
            <a:ext cx="8025490" cy="6858000"/>
          </a:xfrm>
          <a:custGeom>
            <a:avLst/>
            <a:gdLst/>
            <a:ahLst/>
            <a:cxnLst/>
            <a:rect l="l" t="t" r="r" b="b"/>
            <a:pathLst>
              <a:path w="8025490" h="6858000" extrusionOk="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2"/>
          <p:cNvSpPr txBox="1"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78" name="Google Shape;78;p22"/>
          <p:cNvGrpSpPr/>
          <p:nvPr/>
        </p:nvGrpSpPr>
        <p:grpSpPr>
          <a:xfrm rot="-54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79" name="Google Shape;79;p22"/>
            <p:cNvSpPr/>
            <p:nvPr/>
          </p:nvSpPr>
          <p:spPr>
            <a:xfrm rot="-5400000">
              <a:off x="10667433" y="370908"/>
              <a:ext cx="1881641" cy="1167493"/>
            </a:xfrm>
            <a:custGeom>
              <a:avLst/>
              <a:gdLst/>
              <a:ahLst/>
              <a:cxnLst/>
              <a:rect l="l" t="t" r="r" b="b"/>
              <a:pathLst>
                <a:path w="1881641" h="1167493" extrusionOk="0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2"/>
            <p:cNvSpPr/>
            <p:nvPr/>
          </p:nvSpPr>
          <p:spPr>
            <a:xfrm rot="5400000" flipH="1">
              <a:off x="9499940" y="370908"/>
              <a:ext cx="1881641" cy="1167493"/>
            </a:xfrm>
            <a:custGeom>
              <a:avLst/>
              <a:gdLst/>
              <a:ahLst/>
              <a:cxnLst/>
              <a:rect l="l" t="t" r="r" b="b"/>
              <a:pathLst>
                <a:path w="1881641" h="1167493" extrusionOk="0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22"/>
          <p:cNvSpPr/>
          <p:nvPr/>
        </p:nvSpPr>
        <p:spPr>
          <a:xfrm flipH="1">
            <a:off x="8580896" y="1"/>
            <a:ext cx="3611104" cy="3611104"/>
          </a:xfrm>
          <a:custGeom>
            <a:avLst/>
            <a:gdLst/>
            <a:ahLst/>
            <a:cxnLst/>
            <a:rect l="l" t="t" r="r" b="b"/>
            <a:pathLst>
              <a:path w="1167493" h="1167493" extrusionOk="0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2"/>
          <p:cNvSpPr/>
          <p:nvPr/>
        </p:nvSpPr>
        <p:spPr>
          <a:xfrm flipH="1">
            <a:off x="8580896" y="3246896"/>
            <a:ext cx="3611104" cy="3611104"/>
          </a:xfrm>
          <a:custGeom>
            <a:avLst/>
            <a:gdLst/>
            <a:ahLst/>
            <a:cxnLst/>
            <a:rect l="l" t="t" r="r" b="b"/>
            <a:pathLst>
              <a:path w="1167493" h="1167493" extrusionOk="0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圖表 2">
  <p:cSld name="圖表 2">
    <p:bg>
      <p:bgPr>
        <a:solidFill>
          <a:schemeClr val="accent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23"/>
          <p:cNvGrpSpPr/>
          <p:nvPr/>
        </p:nvGrpSpPr>
        <p:grpSpPr>
          <a:xfrm rot="-54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85" name="Google Shape;85;p23"/>
            <p:cNvSpPr/>
            <p:nvPr/>
          </p:nvSpPr>
          <p:spPr>
            <a:xfrm rot="-5400000">
              <a:off x="8223822" y="5333433"/>
              <a:ext cx="1881641" cy="1167493"/>
            </a:xfrm>
            <a:custGeom>
              <a:avLst/>
              <a:gdLst/>
              <a:ahLst/>
              <a:cxnLst/>
              <a:rect l="l" t="t" r="r" b="b"/>
              <a:pathLst>
                <a:path w="1881641" h="1167493" extrusionOk="0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3"/>
            <p:cNvSpPr/>
            <p:nvPr/>
          </p:nvSpPr>
          <p:spPr>
            <a:xfrm rot="5400000" flipH="1">
              <a:off x="7056329" y="5333433"/>
              <a:ext cx="1881641" cy="1167493"/>
            </a:xfrm>
            <a:custGeom>
              <a:avLst/>
              <a:gdLst/>
              <a:ahLst/>
              <a:cxnLst/>
              <a:rect l="l" t="t" r="r" b="b"/>
              <a:pathLst>
                <a:path w="1881641" h="1167493" extrusionOk="0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23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1167493" y="2087563"/>
            <a:ext cx="9779182" cy="3366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dt" idx="10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sldNum" idx="12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小組">
  <p:cSld name="小組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/>
          <p:nvPr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>
            <a:spLocks noGrp="1"/>
          </p:cNvSpPr>
          <p:nvPr>
            <p:ph type="pic" idx="2"/>
          </p:nvPr>
        </p:nvSpPr>
        <p:spPr>
          <a:xfrm>
            <a:off x="750429" y="2227758"/>
            <a:ext cx="1200374" cy="1201242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4"/>
          <p:cNvSpPr txBox="1">
            <a:spLocks noGrp="1"/>
          </p:cNvSpPr>
          <p:nvPr>
            <p:ph type="body" idx="1"/>
          </p:nvPr>
        </p:nvSpPr>
        <p:spPr>
          <a:xfrm>
            <a:off x="2123351" y="2426400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body" idx="3"/>
          </p:nvPr>
        </p:nvSpPr>
        <p:spPr>
          <a:xfrm>
            <a:off x="2123350" y="2811646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>
            <a:spLocks noGrp="1"/>
          </p:cNvSpPr>
          <p:nvPr>
            <p:ph type="pic" idx="4"/>
          </p:nvPr>
        </p:nvSpPr>
        <p:spPr>
          <a:xfrm>
            <a:off x="5495813" y="2227758"/>
            <a:ext cx="1200374" cy="1201242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4"/>
          <p:cNvSpPr txBox="1">
            <a:spLocks noGrp="1"/>
          </p:cNvSpPr>
          <p:nvPr>
            <p:ph type="body" idx="5"/>
          </p:nvPr>
        </p:nvSpPr>
        <p:spPr>
          <a:xfrm>
            <a:off x="6870817" y="2422565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6"/>
          </p:nvPr>
        </p:nvSpPr>
        <p:spPr>
          <a:xfrm>
            <a:off x="6870816" y="2807811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>
            <a:spLocks noGrp="1"/>
          </p:cNvSpPr>
          <p:nvPr>
            <p:ph type="pic" idx="7"/>
          </p:nvPr>
        </p:nvSpPr>
        <p:spPr>
          <a:xfrm>
            <a:off x="750429" y="4254273"/>
            <a:ext cx="1200374" cy="1201242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4"/>
          <p:cNvSpPr txBox="1">
            <a:spLocks noGrp="1"/>
          </p:cNvSpPr>
          <p:nvPr>
            <p:ph type="body" idx="8"/>
          </p:nvPr>
        </p:nvSpPr>
        <p:spPr>
          <a:xfrm>
            <a:off x="2123351" y="4498793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9"/>
          </p:nvPr>
        </p:nvSpPr>
        <p:spPr>
          <a:xfrm>
            <a:off x="2123350" y="4884039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>
            <a:spLocks noGrp="1"/>
          </p:cNvSpPr>
          <p:nvPr>
            <p:ph type="pic" idx="13"/>
          </p:nvPr>
        </p:nvSpPr>
        <p:spPr>
          <a:xfrm>
            <a:off x="5495813" y="4254273"/>
            <a:ext cx="1200374" cy="1201242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4"/>
          <p:cNvSpPr txBox="1">
            <a:spLocks noGrp="1"/>
          </p:cNvSpPr>
          <p:nvPr>
            <p:ph type="body" idx="14"/>
          </p:nvPr>
        </p:nvSpPr>
        <p:spPr>
          <a:xfrm>
            <a:off x="6870817" y="4498793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body" idx="15"/>
          </p:nvPr>
        </p:nvSpPr>
        <p:spPr>
          <a:xfrm>
            <a:off x="6870816" y="4884039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dt" idx="10"/>
          </p:nvPr>
        </p:nvSpPr>
        <p:spPr>
          <a:xfrm>
            <a:off x="381000" y="6356350"/>
            <a:ext cx="15698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ftr" idx="11"/>
          </p:nvPr>
        </p:nvSpPr>
        <p:spPr>
          <a:xfrm>
            <a:off x="287110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sldNum" idx="12"/>
          </p:nvPr>
        </p:nvSpPr>
        <p:spPr>
          <a:xfrm>
            <a:off x="8332334" y="6356350"/>
            <a:ext cx="11674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24"/>
          <p:cNvSpPr/>
          <p:nvPr/>
        </p:nvSpPr>
        <p:spPr>
          <a:xfrm rot="5400000" flipH="1">
            <a:off x="9499940" y="355410"/>
            <a:ext cx="1881641" cy="1167493"/>
          </a:xfrm>
          <a:custGeom>
            <a:avLst/>
            <a:gdLst/>
            <a:ahLst/>
            <a:cxnLst/>
            <a:rect l="l" t="t" r="r" b="b"/>
            <a:pathLst>
              <a:path w="1881641" h="1167493" extrusionOk="0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4"/>
          <p:cNvSpPr/>
          <p:nvPr/>
        </p:nvSpPr>
        <p:spPr>
          <a:xfrm flipH="1">
            <a:off x="10866436" y="1879977"/>
            <a:ext cx="1325563" cy="1325563"/>
          </a:xfrm>
          <a:custGeom>
            <a:avLst/>
            <a:gdLst/>
            <a:ahLst/>
            <a:cxnLst/>
            <a:rect l="l" t="t" r="r" b="b"/>
            <a:pathLst>
              <a:path w="1167493" h="1167493" extrusionOk="0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4"/>
          <p:cNvSpPr/>
          <p:nvPr/>
        </p:nvSpPr>
        <p:spPr>
          <a:xfrm>
            <a:off x="11024507" y="-1664"/>
            <a:ext cx="1167494" cy="1881641"/>
          </a:xfrm>
          <a:custGeom>
            <a:avLst/>
            <a:gdLst/>
            <a:ahLst/>
            <a:cxnLst/>
            <a:rect l="l" t="t" r="r" b="b"/>
            <a:pathLst>
              <a:path w="1167494" h="1881641" extrusionOk="0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4"/>
          <p:cNvSpPr/>
          <p:nvPr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4"/>
          <p:cNvSpPr/>
          <p:nvPr/>
        </p:nvSpPr>
        <p:spPr>
          <a:xfrm rot="-5400000" flipH="1">
            <a:off x="10667432" y="5333432"/>
            <a:ext cx="1881641" cy="1167493"/>
          </a:xfrm>
          <a:custGeom>
            <a:avLst/>
            <a:gdLst/>
            <a:ahLst/>
            <a:cxnLst/>
            <a:rect l="l" t="t" r="r" b="b"/>
            <a:pathLst>
              <a:path w="1881641" h="1167493" extrusionOk="0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4"/>
          <p:cNvSpPr/>
          <p:nvPr/>
        </p:nvSpPr>
        <p:spPr>
          <a:xfrm rot="10800000" flipH="1">
            <a:off x="9857012" y="3651505"/>
            <a:ext cx="1325563" cy="1325563"/>
          </a:xfrm>
          <a:custGeom>
            <a:avLst/>
            <a:gdLst/>
            <a:ahLst/>
            <a:cxnLst/>
            <a:rect l="l" t="t" r="r" b="b"/>
            <a:pathLst>
              <a:path w="1167493" h="1167493" extrusionOk="0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4"/>
          <p:cNvSpPr/>
          <p:nvPr/>
        </p:nvSpPr>
        <p:spPr>
          <a:xfrm rot="10800000">
            <a:off x="9857013" y="4976359"/>
            <a:ext cx="1167494" cy="1881641"/>
          </a:xfrm>
          <a:custGeom>
            <a:avLst/>
            <a:gdLst/>
            <a:ahLst/>
            <a:cxnLst/>
            <a:rect l="l" t="t" r="r" b="b"/>
            <a:pathLst>
              <a:path w="1167494" h="1881641" extrusionOk="0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"/>
          <p:cNvSpPr txBox="1"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 sz="5400"/>
              <a:t>輕鬆建立個人投資組合</a:t>
            </a:r>
            <a:endParaRPr/>
          </a:p>
        </p:txBody>
      </p:sp>
      <p:sp>
        <p:nvSpPr>
          <p:cNvPr id="192" name="Google Shape;192;p1"/>
          <p:cNvSpPr txBox="1"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03_甘昇弘(KK)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793D1-6A72-F48E-0A41-A410A531E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6385FB-7236-605B-8358-10D73E0E52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dirty="0"/>
          </a:p>
        </p:txBody>
      </p:sp>
      <p:pic>
        <p:nvPicPr>
          <p:cNvPr id="15" name="個專Live Demo">
            <a:hlinkClick r:id="" action="ppaction://media"/>
            <a:extLst>
              <a:ext uri="{FF2B5EF4-FFF2-40B4-BE49-F238E27FC236}">
                <a16:creationId xmlns:a16="http://schemas.microsoft.com/office/drawing/2014/main" id="{A4FFE152-A220-DA46-9201-2CB8177BE5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9472" y="630900"/>
            <a:ext cx="2669964" cy="577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3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8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99" name="Google Shape;199;p2"/>
          <p:cNvSpPr txBox="1">
            <a:spLocks noGrp="1"/>
          </p:cNvSpPr>
          <p:nvPr>
            <p:ph type="body" idx="1"/>
          </p:nvPr>
        </p:nvSpPr>
        <p:spPr>
          <a:xfrm>
            <a:off x="1167493" y="2017467"/>
            <a:ext cx="9779182" cy="336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1.專題目的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2.使用情境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3. </a:t>
            </a:r>
            <a:r>
              <a:rPr lang="en-US" altLang="zh-TW" dirty="0"/>
              <a:t>DEMO</a:t>
            </a:r>
            <a:endParaRPr dirty="0"/>
          </a:p>
        </p:txBody>
      </p:sp>
      <p:sp>
        <p:nvSpPr>
          <p:cNvPr id="200" name="Google Shape;200;p2"/>
          <p:cNvSpPr txBox="1">
            <a:spLocks noGrp="1"/>
          </p:cNvSpPr>
          <p:nvPr>
            <p:ph type="dt" idx="10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9/13/2024</a:t>
            </a:r>
            <a:endParaRPr/>
          </a:p>
        </p:txBody>
      </p:sp>
      <p:sp>
        <p:nvSpPr>
          <p:cNvPr id="201" name="Google Shape;20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簡報標題</a:t>
            </a:r>
            <a:endParaRPr/>
          </a:p>
        </p:txBody>
      </p:sp>
      <p:sp>
        <p:nvSpPr>
          <p:cNvPr id="202" name="Google Shape;202;p2"/>
          <p:cNvSpPr txBox="1">
            <a:spLocks noGrp="1"/>
          </p:cNvSpPr>
          <p:nvPr>
            <p:ph type="sldNum" idx="12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"/>
          <p:cNvSpPr txBox="1">
            <a:spLocks noGrp="1"/>
          </p:cNvSpPr>
          <p:nvPr>
            <p:ph type="title"/>
          </p:nvPr>
        </p:nvSpPr>
        <p:spPr>
          <a:xfrm>
            <a:off x="2163338" y="1791018"/>
            <a:ext cx="7865326" cy="281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altLang="en-US" sz="2400" b="0" i="0" dirty="0">
                <a:solidFill>
                  <a:schemeClr val="bg1"/>
                </a:solidFill>
                <a:effectLst/>
                <a:latin typeface="Charter"/>
              </a:rPr>
              <a:t>在</a:t>
            </a:r>
            <a:r>
              <a:rPr lang="en-US" altLang="zh-TW" sz="2400" b="0" i="0" dirty="0">
                <a:solidFill>
                  <a:schemeClr val="bg1"/>
                </a:solidFill>
                <a:effectLst/>
                <a:latin typeface="Charter"/>
              </a:rPr>
              <a:t>20</a:t>
            </a:r>
            <a:r>
              <a:rPr lang="zh-TW" altLang="en-US" sz="2400" b="0" i="0" dirty="0">
                <a:solidFill>
                  <a:schemeClr val="bg1"/>
                </a:solidFill>
                <a:effectLst/>
                <a:latin typeface="Charter"/>
              </a:rPr>
              <a:t>世紀，道瓊工業平均指數從</a:t>
            </a:r>
            <a:r>
              <a:rPr lang="en-US" altLang="zh-TW" sz="2400" b="0" i="0" dirty="0">
                <a:solidFill>
                  <a:schemeClr val="bg1"/>
                </a:solidFill>
                <a:effectLst/>
                <a:latin typeface="Charter"/>
              </a:rPr>
              <a:t>66</a:t>
            </a:r>
            <a:r>
              <a:rPr lang="zh-TW" altLang="en-US" sz="2400" b="0" i="0" dirty="0">
                <a:solidFill>
                  <a:schemeClr val="bg1"/>
                </a:solidFill>
                <a:effectLst/>
                <a:latin typeface="Charter"/>
              </a:rPr>
              <a:t>點上升到了</a:t>
            </a:r>
            <a:r>
              <a:rPr lang="en-US" altLang="zh-TW" sz="2400" b="0" i="0" dirty="0">
                <a:solidFill>
                  <a:schemeClr val="bg1"/>
                </a:solidFill>
                <a:effectLst/>
                <a:latin typeface="Charter"/>
              </a:rPr>
              <a:t>11,497</a:t>
            </a:r>
            <a:r>
              <a:rPr lang="zh-TW" altLang="en-US" sz="2400" b="0" i="0" dirty="0">
                <a:solidFill>
                  <a:schemeClr val="bg1"/>
                </a:solidFill>
                <a:effectLst/>
                <a:latin typeface="Charter"/>
              </a:rPr>
              <a:t>點，並且支付了不斷成長的股息。</a:t>
            </a:r>
            <a:r>
              <a:rPr lang="en-US" altLang="zh-TW" sz="2400" b="0" i="0" dirty="0">
                <a:solidFill>
                  <a:schemeClr val="bg1"/>
                </a:solidFill>
                <a:effectLst/>
                <a:latin typeface="Charter"/>
              </a:rPr>
              <a:t>21</a:t>
            </a:r>
            <a:r>
              <a:rPr lang="zh-TW" altLang="en-US" sz="2400" b="0" i="0" dirty="0">
                <a:solidFill>
                  <a:schemeClr val="bg1"/>
                </a:solidFill>
                <a:effectLst/>
                <a:latin typeface="Charter"/>
              </a:rPr>
              <a:t>世紀將見證更多的成長，幾乎可以肯定會有大量的成長。非專業投資者的目標不應該是挑選贏家，而應該是擁有一系列的企業，這些企業總體上必定會表現良好。一個低成本的</a:t>
            </a:r>
            <a:r>
              <a:rPr lang="en-US" altLang="zh-TW" sz="2400" b="0" i="0" dirty="0">
                <a:solidFill>
                  <a:schemeClr val="bg1"/>
                </a:solidFill>
                <a:effectLst/>
                <a:latin typeface="Charter"/>
              </a:rPr>
              <a:t>S&amp;P 500</a:t>
            </a:r>
            <a:r>
              <a:rPr lang="zh-TW" altLang="en-US" sz="2400" b="0" i="0" dirty="0">
                <a:solidFill>
                  <a:schemeClr val="bg1"/>
                </a:solidFill>
                <a:effectLst/>
                <a:latin typeface="Charter"/>
              </a:rPr>
              <a:t>指數基金，將實現這一目標。</a:t>
            </a:r>
            <a:endParaRPr sz="7200" dirty="0">
              <a:solidFill>
                <a:schemeClr val="bg1"/>
              </a:solidFill>
            </a:endParaRPr>
          </a:p>
        </p:txBody>
      </p:sp>
      <p:sp>
        <p:nvSpPr>
          <p:cNvPr id="209" name="Google Shape;209;p3"/>
          <p:cNvSpPr txBox="1">
            <a:spLocks noGrp="1"/>
          </p:cNvSpPr>
          <p:nvPr>
            <p:ph type="body" idx="1"/>
          </p:nvPr>
        </p:nvSpPr>
        <p:spPr>
          <a:xfrm>
            <a:off x="1502619" y="543354"/>
            <a:ext cx="1364297" cy="109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DBF"/>
              </a:buClr>
              <a:buSzPts val="23900"/>
              <a:buNone/>
            </a:pPr>
            <a:r>
              <a:rPr lang="en-US"/>
              <a:t>“</a:t>
            </a:r>
            <a:endParaRPr/>
          </a:p>
        </p:txBody>
      </p:sp>
      <p:sp>
        <p:nvSpPr>
          <p:cNvPr id="210" name="Google Shape;210;p3"/>
          <p:cNvSpPr txBox="1">
            <a:spLocks noGrp="1"/>
          </p:cNvSpPr>
          <p:nvPr>
            <p:ph type="body" idx="2"/>
          </p:nvPr>
        </p:nvSpPr>
        <p:spPr>
          <a:xfrm>
            <a:off x="5556250" y="4574039"/>
            <a:ext cx="3511550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sz="3200"/>
              <a:t>巴菲特</a:t>
            </a:r>
            <a:endParaRPr/>
          </a:p>
        </p:txBody>
      </p:sp>
      <p:sp>
        <p:nvSpPr>
          <p:cNvPr id="211" name="Google Shape;211;p3"/>
          <p:cNvSpPr txBox="1">
            <a:spLocks noGrp="1"/>
          </p:cNvSpPr>
          <p:nvPr>
            <p:ph type="body" idx="3"/>
          </p:nvPr>
        </p:nvSpPr>
        <p:spPr>
          <a:xfrm>
            <a:off x="9420876" y="3426615"/>
            <a:ext cx="1364297" cy="109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DBF"/>
              </a:buClr>
              <a:buSzPts val="23900"/>
              <a:buNone/>
            </a:pPr>
            <a:r>
              <a:rPr lang="en-US" dirty="0"/>
              <a:t>”</a:t>
            </a:r>
            <a:endParaRPr dirty="0"/>
          </a:p>
        </p:txBody>
      </p:sp>
      <p:sp>
        <p:nvSpPr>
          <p:cNvPr id="212" name="Google Shape;212;p3"/>
          <p:cNvSpPr txBox="1">
            <a:spLocks noGrp="1"/>
          </p:cNvSpPr>
          <p:nvPr>
            <p:ph type="dt" idx="10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9/13/2024</a:t>
            </a:r>
            <a:endParaRPr/>
          </a:p>
        </p:txBody>
      </p:sp>
      <p:sp>
        <p:nvSpPr>
          <p:cNvPr id="213" name="Google Shape;21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簡報標題</a:t>
            </a:r>
            <a:endParaRPr/>
          </a:p>
        </p:txBody>
      </p:sp>
      <p:sp>
        <p:nvSpPr>
          <p:cNvPr id="214" name="Google Shape;214;p3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dirty="0"/>
              <a:t>1. </a:t>
            </a:r>
            <a:r>
              <a:rPr lang="en-US" dirty="0" err="1"/>
              <a:t>專題目的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46" name="Google Shape;246;p6"/>
          <p:cNvSpPr txBox="1"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 err="1"/>
              <a:t>建立</a:t>
            </a:r>
            <a:r>
              <a:rPr lang="zh-TW" altLang="en-US" dirty="0"/>
              <a:t>機器人</a:t>
            </a:r>
            <a:r>
              <a:rPr lang="en-US" dirty="0"/>
              <a:t>，</a:t>
            </a:r>
            <a:r>
              <a:rPr lang="zh-TW" altLang="en-US" dirty="0"/>
              <a:t>結合生成式</a:t>
            </a:r>
            <a:r>
              <a:rPr lang="en-US" altLang="zh-TW" dirty="0"/>
              <a:t>AI</a:t>
            </a:r>
            <a:r>
              <a:rPr lang="zh-TW" altLang="en-US" dirty="0"/>
              <a:t>，</a:t>
            </a:r>
            <a:r>
              <a:rPr lang="en-US" altLang="zh-TW" dirty="0" err="1"/>
              <a:t>協助</a:t>
            </a:r>
            <a:r>
              <a:rPr lang="zh-TW" altLang="en-US" dirty="0"/>
              <a:t>每</a:t>
            </a:r>
            <a:r>
              <a:rPr lang="en-US" altLang="zh-TW" dirty="0" err="1"/>
              <a:t>個人</a:t>
            </a:r>
            <a:r>
              <a:rPr lang="en-US" dirty="0" err="1"/>
              <a:t>輕鬆打造</a:t>
            </a:r>
            <a:r>
              <a:rPr lang="zh-TW" altLang="en-US" dirty="0"/>
              <a:t>美股</a:t>
            </a:r>
            <a:r>
              <a:rPr lang="en-US" altLang="zh-TW" dirty="0"/>
              <a:t>ETF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zh-TW" altLang="en-US" dirty="0"/>
              <a:t>被動</a:t>
            </a:r>
            <a:r>
              <a:rPr lang="en-US" dirty="0" err="1"/>
              <a:t>投資組合，實現退休理財規畫目標</a:t>
            </a:r>
            <a:r>
              <a:rPr lang="zh-TW" altLang="en-US" dirty="0"/>
              <a:t>。</a:t>
            </a:r>
            <a:endParaRPr dirty="0"/>
          </a:p>
        </p:txBody>
      </p:sp>
      <p:sp>
        <p:nvSpPr>
          <p:cNvPr id="247" name="Google Shape;247;p6"/>
          <p:cNvSpPr txBox="1">
            <a:spLocks noGrp="1"/>
          </p:cNvSpPr>
          <p:nvPr>
            <p:ph type="dt" idx="10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9/13/2024</a:t>
            </a:r>
            <a:endParaRPr/>
          </a:p>
        </p:txBody>
      </p:sp>
      <p:sp>
        <p:nvSpPr>
          <p:cNvPr id="248" name="Google Shape;24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簡報標題</a:t>
            </a:r>
            <a:endParaRPr/>
          </a:p>
        </p:txBody>
      </p:sp>
      <p:sp>
        <p:nvSpPr>
          <p:cNvPr id="249" name="Google Shape;249;p6"/>
          <p:cNvSpPr txBox="1">
            <a:spLocks noGrp="1"/>
          </p:cNvSpPr>
          <p:nvPr>
            <p:ph type="sldNum" idx="12"/>
          </p:nvPr>
        </p:nvSpPr>
        <p:spPr>
          <a:xfrm>
            <a:off x="10206318" y="6356350"/>
            <a:ext cx="16046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"/>
          <p:cNvSpPr txBox="1"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dirty="0"/>
              <a:t>2.</a:t>
            </a:r>
            <a:r>
              <a:rPr lang="zh-TW" altLang="en-US" dirty="0"/>
              <a:t>架構及操作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dirty="0"/>
              <a:t>2.1 </a:t>
            </a:r>
            <a:r>
              <a:rPr lang="zh-TW" altLang="en-US" dirty="0"/>
              <a:t>架構及新增功能</a:t>
            </a:r>
            <a:endParaRPr dirty="0"/>
          </a:p>
        </p:txBody>
      </p:sp>
      <p:sp>
        <p:nvSpPr>
          <p:cNvPr id="304" name="Google Shape;304;p12"/>
          <p:cNvSpPr txBox="1">
            <a:spLocks noGrp="1"/>
          </p:cNvSpPr>
          <p:nvPr>
            <p:ph type="sldNum" idx="12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05" name="Google Shape;305;p12"/>
          <p:cNvSpPr txBox="1"/>
          <p:nvPr/>
        </p:nvSpPr>
        <p:spPr>
          <a:xfrm>
            <a:off x="3610191" y="2522435"/>
            <a:ext cx="9028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前端</a:t>
            </a:r>
            <a:endParaRPr b="1" u="sng" dirty="0"/>
          </a:p>
        </p:txBody>
      </p:sp>
      <p:sp>
        <p:nvSpPr>
          <p:cNvPr id="306" name="Google Shape;306;p12"/>
          <p:cNvSpPr txBox="1"/>
          <p:nvPr/>
        </p:nvSpPr>
        <p:spPr>
          <a:xfrm>
            <a:off x="8459997" y="2520137"/>
            <a:ext cx="90281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後端</a:t>
            </a:r>
            <a:endParaRPr b="1" u="sng" dirty="0"/>
          </a:p>
        </p:txBody>
      </p:sp>
      <p:pic>
        <p:nvPicPr>
          <p:cNvPr id="307" name="Google Shape;30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0694" y="3443464"/>
            <a:ext cx="1713162" cy="67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8393" y="3303345"/>
            <a:ext cx="1419109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2"/>
          <p:cNvSpPr/>
          <p:nvPr/>
        </p:nvSpPr>
        <p:spPr>
          <a:xfrm>
            <a:off x="4877951" y="3764587"/>
            <a:ext cx="725223" cy="36933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2B6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2"/>
          <p:cNvSpPr/>
          <p:nvPr/>
        </p:nvSpPr>
        <p:spPr>
          <a:xfrm rot="10800000">
            <a:off x="4862037" y="4215236"/>
            <a:ext cx="725223" cy="36933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2B6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2"/>
          <p:cNvSpPr txBox="1"/>
          <p:nvPr/>
        </p:nvSpPr>
        <p:spPr>
          <a:xfrm>
            <a:off x="3478269" y="5121945"/>
            <a:ext cx="20313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操作介面</a:t>
            </a:r>
            <a:endParaRPr dirty="0"/>
          </a:p>
        </p:txBody>
      </p:sp>
      <p:sp>
        <p:nvSpPr>
          <p:cNvPr id="312" name="Google Shape;312;p12"/>
          <p:cNvSpPr txBox="1"/>
          <p:nvPr/>
        </p:nvSpPr>
        <p:spPr>
          <a:xfrm>
            <a:off x="10162133" y="3430765"/>
            <a:ext cx="258995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下載財務數字</a:t>
            </a:r>
            <a:endParaRPr lang="en-US" altLang="zh-TW"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29525" y="2934829"/>
            <a:ext cx="1127583" cy="49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98101" y="3800056"/>
            <a:ext cx="1484596" cy="383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98101" y="4338264"/>
            <a:ext cx="1484596" cy="568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97DFDBF3-8DE3-5A92-E8E6-884D6D64B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8213" y="4410925"/>
            <a:ext cx="1458124" cy="56862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2A625C3-3138-9B48-8BBD-86BA069259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1769" y="5071877"/>
            <a:ext cx="1937260" cy="1218489"/>
          </a:xfrm>
          <a:prstGeom prst="rect">
            <a:avLst/>
          </a:prstGeom>
        </p:spPr>
      </p:pic>
      <p:sp>
        <p:nvSpPr>
          <p:cNvPr id="5" name="Google Shape;312;p12">
            <a:extLst>
              <a:ext uri="{FF2B5EF4-FFF2-40B4-BE49-F238E27FC236}">
                <a16:creationId xmlns:a16="http://schemas.microsoft.com/office/drawing/2014/main" id="{43FE756E-EEAF-849A-2532-E41B4A74CEFC}"/>
              </a:ext>
            </a:extLst>
          </p:cNvPr>
          <p:cNvSpPr txBox="1"/>
          <p:nvPr/>
        </p:nvSpPr>
        <p:spPr>
          <a:xfrm>
            <a:off x="10248473" y="5061957"/>
            <a:ext cx="258995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計算及繪圖</a:t>
            </a:r>
            <a:endParaRPr lang="zh-TW" altLang="en-US" sz="1800" dirty="0"/>
          </a:p>
        </p:txBody>
      </p:sp>
      <p:sp>
        <p:nvSpPr>
          <p:cNvPr id="6" name="Google Shape;312;p12">
            <a:extLst>
              <a:ext uri="{FF2B5EF4-FFF2-40B4-BE49-F238E27FC236}">
                <a16:creationId xmlns:a16="http://schemas.microsoft.com/office/drawing/2014/main" id="{FA8F38AE-1B83-4B27-3BAF-91AA792FEAC8}"/>
              </a:ext>
            </a:extLst>
          </p:cNvPr>
          <p:cNvSpPr txBox="1"/>
          <p:nvPr/>
        </p:nvSpPr>
        <p:spPr>
          <a:xfrm>
            <a:off x="10273895" y="5930995"/>
            <a:ext cx="258995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/>
              <a:t>推薦投資組合</a:t>
            </a:r>
          </a:p>
        </p:txBody>
      </p:sp>
      <p:pic>
        <p:nvPicPr>
          <p:cNvPr id="1026" name="Picture 2" descr="精誠軟體服務">
            <a:extLst>
              <a:ext uri="{FF2B5EF4-FFF2-40B4-BE49-F238E27FC236}">
                <a16:creationId xmlns:a16="http://schemas.microsoft.com/office/drawing/2014/main" id="{F53C0E05-4546-2FD4-1C94-9581AAC65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385" y="2919539"/>
            <a:ext cx="1904013" cy="126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05;p12">
            <a:extLst>
              <a:ext uri="{FF2B5EF4-FFF2-40B4-BE49-F238E27FC236}">
                <a16:creationId xmlns:a16="http://schemas.microsoft.com/office/drawing/2014/main" id="{4E7AED48-2FFC-8762-90C9-52CEBC41B3BB}"/>
              </a:ext>
            </a:extLst>
          </p:cNvPr>
          <p:cNvSpPr txBox="1"/>
          <p:nvPr/>
        </p:nvSpPr>
        <p:spPr>
          <a:xfrm>
            <a:off x="5871736" y="2520137"/>
            <a:ext cx="9028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u="sng" dirty="0">
                <a:solidFill>
                  <a:schemeClr val="dk1"/>
                </a:solidFill>
              </a:rPr>
              <a:t>雲</a:t>
            </a:r>
            <a:r>
              <a:rPr lang="en-US" sz="28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端</a:t>
            </a:r>
            <a:endParaRPr b="1" u="sng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A14737F-EB93-CBCE-2A95-A1FD43B7C4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6788" y="4165431"/>
            <a:ext cx="686845" cy="677728"/>
          </a:xfrm>
          <a:prstGeom prst="rect">
            <a:avLst/>
          </a:prstGeom>
        </p:spPr>
      </p:pic>
      <p:sp>
        <p:nvSpPr>
          <p:cNvPr id="12" name="Google Shape;310;p12">
            <a:extLst>
              <a:ext uri="{FF2B5EF4-FFF2-40B4-BE49-F238E27FC236}">
                <a16:creationId xmlns:a16="http://schemas.microsoft.com/office/drawing/2014/main" id="{C58970DC-133E-26E6-8A9F-FBC51A7249E9}"/>
              </a:ext>
            </a:extLst>
          </p:cNvPr>
          <p:cNvSpPr/>
          <p:nvPr/>
        </p:nvSpPr>
        <p:spPr>
          <a:xfrm rot="10800000">
            <a:off x="7399846" y="3913267"/>
            <a:ext cx="623329" cy="38314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2B6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11;p12">
            <a:extLst>
              <a:ext uri="{FF2B5EF4-FFF2-40B4-BE49-F238E27FC236}">
                <a16:creationId xmlns:a16="http://schemas.microsoft.com/office/drawing/2014/main" id="{962F71FB-57F1-DD5F-9545-16DDC7830913}"/>
              </a:ext>
            </a:extLst>
          </p:cNvPr>
          <p:cNvSpPr txBox="1"/>
          <p:nvPr/>
        </p:nvSpPr>
        <p:spPr>
          <a:xfrm>
            <a:off x="5479818" y="4959190"/>
            <a:ext cx="203132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 Service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Apps</a:t>
            </a:r>
            <a:endParaRPr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815287-02BA-05BD-E503-AF6D60439C63}"/>
              </a:ext>
            </a:extLst>
          </p:cNvPr>
          <p:cNvSpPr/>
          <p:nvPr/>
        </p:nvSpPr>
        <p:spPr>
          <a:xfrm>
            <a:off x="2993366" y="2241392"/>
            <a:ext cx="4695564" cy="393511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E5D9F83-C666-23F9-91A3-3841AFBB6E79}"/>
              </a:ext>
            </a:extLst>
          </p:cNvPr>
          <p:cNvSpPr txBox="1"/>
          <p:nvPr/>
        </p:nvSpPr>
        <p:spPr>
          <a:xfrm>
            <a:off x="571389" y="2652799"/>
            <a:ext cx="227017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u="sng" dirty="0"/>
              <a:t>新增功能</a:t>
            </a:r>
            <a:r>
              <a:rPr lang="en-US" altLang="zh-TW" sz="2400" b="1" u="sng" dirty="0"/>
              <a:t>:</a:t>
            </a:r>
          </a:p>
          <a:p>
            <a:r>
              <a:rPr lang="en-US" altLang="zh-TW" sz="2400" dirty="0"/>
              <a:t>(1).</a:t>
            </a:r>
            <a:r>
              <a:rPr lang="zh-TW" altLang="en-US" sz="2400" dirty="0"/>
              <a:t>建置前端</a:t>
            </a:r>
            <a:endParaRPr lang="en-US" altLang="zh-TW" sz="2400" dirty="0"/>
          </a:p>
          <a:p>
            <a:r>
              <a:rPr lang="zh-TW" altLang="en-US" sz="2400" dirty="0"/>
              <a:t>      </a:t>
            </a:r>
            <a:r>
              <a:rPr lang="en-US" altLang="zh-TW" sz="2400" dirty="0" err="1"/>
              <a:t>LineBot</a:t>
            </a:r>
            <a:endParaRPr lang="en-US" altLang="zh-TW" sz="2400" dirty="0"/>
          </a:p>
          <a:p>
            <a:r>
              <a:rPr lang="en-US" altLang="zh-TW" sz="2400" dirty="0"/>
              <a:t>(2). </a:t>
            </a:r>
            <a:r>
              <a:rPr lang="zh-TW" altLang="en-US" sz="2400" dirty="0"/>
              <a:t>部署雲端，</a:t>
            </a:r>
            <a:endParaRPr lang="en-US" altLang="zh-TW" sz="2400" dirty="0"/>
          </a:p>
          <a:p>
            <a:r>
              <a:rPr lang="en-US" altLang="zh-TW" sz="2400" dirty="0"/>
              <a:t>      </a:t>
            </a:r>
            <a:r>
              <a:rPr lang="zh-TW" altLang="en-US" sz="2400" dirty="0"/>
              <a:t>對接前端</a:t>
            </a:r>
            <a:endParaRPr lang="en-US" altLang="zh-TW" sz="2400" dirty="0"/>
          </a:p>
          <a:p>
            <a:r>
              <a:rPr lang="en-US" altLang="zh-TW" sz="2400" dirty="0"/>
              <a:t>(3).</a:t>
            </a:r>
            <a:r>
              <a:rPr lang="zh-TW" altLang="en-US" sz="2400" dirty="0"/>
              <a:t>後端增加</a:t>
            </a:r>
            <a:endParaRPr lang="en-US" altLang="zh-TW" sz="2400" dirty="0"/>
          </a:p>
          <a:p>
            <a:r>
              <a:rPr lang="en-US" altLang="zh-TW" sz="2400" dirty="0"/>
              <a:t>     AI</a:t>
            </a:r>
            <a:r>
              <a:rPr lang="zh-TW" altLang="en-US" sz="2400" dirty="0"/>
              <a:t>推薦投資</a:t>
            </a:r>
            <a:endParaRPr lang="en-US" altLang="zh-TW" sz="2400" dirty="0"/>
          </a:p>
          <a:p>
            <a:r>
              <a:rPr lang="en-US" altLang="zh-TW" sz="2400" dirty="0"/>
              <a:t>     </a:t>
            </a:r>
            <a:r>
              <a:rPr lang="zh-TW" altLang="en-US" sz="2400" dirty="0"/>
              <a:t>組合功能</a:t>
            </a:r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51C6137-C84F-C33C-CC6F-FB1B4B6BA450}"/>
              </a:ext>
            </a:extLst>
          </p:cNvPr>
          <p:cNvSpPr/>
          <p:nvPr/>
        </p:nvSpPr>
        <p:spPr>
          <a:xfrm>
            <a:off x="10162132" y="5431247"/>
            <a:ext cx="1746897" cy="88868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15F8496-DD9B-372D-78D5-1063E8DB09DD}"/>
              </a:ext>
            </a:extLst>
          </p:cNvPr>
          <p:cNvSpPr txBox="1"/>
          <p:nvPr/>
        </p:nvSpPr>
        <p:spPr>
          <a:xfrm>
            <a:off x="9630459" y="57689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/>
              <a:t>(3)</a:t>
            </a:r>
            <a:endParaRPr lang="zh-TW" altLang="en-US" sz="18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5DC1088-27FD-486C-EDAE-EE509B67E445}"/>
              </a:ext>
            </a:extLst>
          </p:cNvPr>
          <p:cNvSpPr txBox="1"/>
          <p:nvPr/>
        </p:nvSpPr>
        <p:spPr>
          <a:xfrm>
            <a:off x="3828200" y="567960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/>
              <a:t>(1)</a:t>
            </a:r>
            <a:endParaRPr lang="zh-TW" altLang="en-US" sz="18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C5E0857-50AE-E19F-1315-0E9A3CAAE23A}"/>
              </a:ext>
            </a:extLst>
          </p:cNvPr>
          <p:cNvSpPr txBox="1"/>
          <p:nvPr/>
        </p:nvSpPr>
        <p:spPr>
          <a:xfrm>
            <a:off x="6342171" y="569978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/>
              <a:t>(2)</a:t>
            </a:r>
            <a:endParaRPr lang="zh-TW" alt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C447A6-C789-0A81-CBBD-258C14AA1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7A72ABB-FBC6-FBF2-C773-49BCA921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680" y="1361513"/>
            <a:ext cx="2416149" cy="499692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CAA0BA-51E7-7E48-CD98-8EA544044CFC}"/>
              </a:ext>
            </a:extLst>
          </p:cNvPr>
          <p:cNvSpPr txBox="1"/>
          <p:nvPr/>
        </p:nvSpPr>
        <p:spPr>
          <a:xfrm>
            <a:off x="2513159" y="2101822"/>
            <a:ext cx="4703468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1. </a:t>
            </a:r>
            <a:r>
              <a:rPr lang="zh-TW" altLang="en-US" sz="2000" dirty="0"/>
              <a:t>機器人名稱</a:t>
            </a:r>
            <a:r>
              <a:rPr lang="en-US" altLang="zh-TW" sz="2000" dirty="0"/>
              <a:t>:</a:t>
            </a:r>
            <a:r>
              <a:rPr lang="zh-TW" altLang="en-US" sz="2000" dirty="0"/>
              <a:t> 輕鬆打造投資組合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A571B30-A4F5-DF79-5475-6783C2964D3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216627" y="1958196"/>
            <a:ext cx="741266" cy="3436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8BD7346B-1A4A-6737-1C0E-B42921E7904E}"/>
              </a:ext>
            </a:extLst>
          </p:cNvPr>
          <p:cNvSpPr/>
          <p:nvPr/>
        </p:nvSpPr>
        <p:spPr>
          <a:xfrm>
            <a:off x="8126083" y="1508351"/>
            <a:ext cx="1796487" cy="697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129CD37-A33D-496E-1F58-44F0E142266D}"/>
              </a:ext>
            </a:extLst>
          </p:cNvPr>
          <p:cNvSpPr txBox="1"/>
          <p:nvPr/>
        </p:nvSpPr>
        <p:spPr>
          <a:xfrm>
            <a:off x="2575030" y="3547391"/>
            <a:ext cx="4685898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2. </a:t>
            </a:r>
            <a:r>
              <a:rPr lang="zh-TW" altLang="en-US" sz="2000" dirty="0"/>
              <a:t>對話框</a:t>
            </a:r>
            <a:r>
              <a:rPr lang="en-US" altLang="zh-TW" sz="2000" dirty="0"/>
              <a:t>:</a:t>
            </a:r>
            <a:r>
              <a:rPr lang="zh-TW" altLang="en-US" sz="2000" dirty="0"/>
              <a:t> 提供使用者輸入資訊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66E4132-3100-B449-7C24-34D513044D0B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260928" y="3747446"/>
            <a:ext cx="7177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0934578-B2D9-0522-0BA0-42B7E6AD9747}"/>
              </a:ext>
            </a:extLst>
          </p:cNvPr>
          <p:cNvSpPr txBox="1"/>
          <p:nvPr/>
        </p:nvSpPr>
        <p:spPr>
          <a:xfrm>
            <a:off x="2575030" y="5005542"/>
            <a:ext cx="4685898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3</a:t>
            </a:r>
            <a:r>
              <a:rPr lang="zh-TW" altLang="en-US" sz="2000" dirty="0"/>
              <a:t>圖文選單</a:t>
            </a:r>
            <a:r>
              <a:rPr lang="en-US" altLang="zh-TW" sz="2000" dirty="0"/>
              <a:t>:</a:t>
            </a:r>
            <a:r>
              <a:rPr lang="zh-TW" altLang="en-US" sz="2000" dirty="0"/>
              <a:t>引導使用者</a:t>
            </a:r>
            <a:r>
              <a:rPr lang="en-US" altLang="zh-TW" sz="2000" dirty="0"/>
              <a:t>Step by Step</a:t>
            </a:r>
            <a:r>
              <a:rPr lang="zh-TW" altLang="en-US" sz="2000" dirty="0"/>
              <a:t>操作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1197C1A-A534-A838-B954-419BBE4CFCB9}"/>
              </a:ext>
            </a:extLst>
          </p:cNvPr>
          <p:cNvCxnSpPr>
            <a:cxnSpLocks/>
            <a:stCxn id="19" idx="3"/>
            <a:endCxn id="24" idx="2"/>
          </p:cNvCxnSpPr>
          <p:nvPr/>
        </p:nvCxnSpPr>
        <p:spPr>
          <a:xfrm>
            <a:off x="7260928" y="5205597"/>
            <a:ext cx="696965" cy="219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1171EB56-D365-9ACE-0D6B-55715E4AD7CA}"/>
              </a:ext>
            </a:extLst>
          </p:cNvPr>
          <p:cNvSpPr/>
          <p:nvPr/>
        </p:nvSpPr>
        <p:spPr>
          <a:xfrm>
            <a:off x="7957893" y="5005542"/>
            <a:ext cx="2523201" cy="8398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Google Shape;301;p12">
            <a:extLst>
              <a:ext uri="{FF2B5EF4-FFF2-40B4-BE49-F238E27FC236}">
                <a16:creationId xmlns:a16="http://schemas.microsoft.com/office/drawing/2014/main" id="{B624CB31-1899-6CE8-70C6-2639BD3A9A8F}"/>
              </a:ext>
            </a:extLst>
          </p:cNvPr>
          <p:cNvSpPr txBox="1">
            <a:spLocks/>
          </p:cNvSpPr>
          <p:nvPr/>
        </p:nvSpPr>
        <p:spPr>
          <a:xfrm>
            <a:off x="1167491" y="447294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dirty="0"/>
              <a:t>2.2 Line Bot</a:t>
            </a:r>
            <a:r>
              <a:rPr lang="zh-TW" altLang="en-US" dirty="0"/>
              <a:t>操作介面</a:t>
            </a:r>
          </a:p>
        </p:txBody>
      </p:sp>
    </p:spTree>
    <p:extLst>
      <p:ext uri="{BB962C8B-B14F-4D97-AF65-F5344CB8AC3E}">
        <p14:creationId xmlns:p14="http://schemas.microsoft.com/office/powerpoint/2010/main" val="79378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BFDC6548-3B4D-FE51-1E40-EA767B17EC3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822436" y="3030607"/>
            <a:ext cx="3173278" cy="2783856"/>
          </a:xfrm>
        </p:spPr>
        <p:txBody>
          <a:bodyPr/>
          <a:lstStyle/>
          <a:p>
            <a:pPr algn="ctr"/>
            <a:r>
              <a:rPr lang="en-US" altLang="zh-TW" sz="2800" dirty="0"/>
              <a:t>Step 1.</a:t>
            </a:r>
          </a:p>
          <a:p>
            <a:pPr algn="ctr"/>
            <a:r>
              <a:rPr lang="zh-TW" altLang="en-US" sz="2800" dirty="0"/>
              <a:t>理財目標設定</a:t>
            </a:r>
            <a:endParaRPr lang="en-US" altLang="zh-TW" sz="2800" dirty="0"/>
          </a:p>
          <a:p>
            <a:pPr marL="685800" indent="-457200">
              <a:buAutoNum type="alphaLcPeriod"/>
            </a:pPr>
            <a:r>
              <a:rPr lang="zh-TW" altLang="en-US" sz="2400" dirty="0"/>
              <a:t>使用者輸入資訊</a:t>
            </a:r>
            <a:endParaRPr lang="en-US" altLang="zh-TW" sz="2400" dirty="0"/>
          </a:p>
          <a:p>
            <a:pPr marL="228600" indent="0"/>
            <a:r>
              <a:rPr lang="en-US" altLang="zh-TW" sz="2400" dirty="0"/>
              <a:t>b.</a:t>
            </a:r>
            <a:r>
              <a:rPr lang="zh-TW" altLang="en-US" sz="2400" dirty="0"/>
              <a:t>系統算出退休時所 </a:t>
            </a:r>
            <a:endParaRPr lang="en-US" altLang="zh-TW" sz="2400" dirty="0"/>
          </a:p>
          <a:p>
            <a:pPr marL="228600" indent="0"/>
            <a:r>
              <a:rPr lang="zh-TW" altLang="en-US" sz="2400" dirty="0"/>
              <a:t>需金融資產。</a:t>
            </a:r>
            <a:endParaRPr lang="en-US" altLang="zh-TW" sz="2400" dirty="0"/>
          </a:p>
          <a:p>
            <a:pPr algn="ctr"/>
            <a:endParaRPr lang="zh-TW" altLang="en-US" sz="2800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F583F6C2-AF5A-5044-C093-8A9245037615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4338731" y="3030607"/>
            <a:ext cx="3173278" cy="2783856"/>
          </a:xfrm>
        </p:spPr>
        <p:txBody>
          <a:bodyPr/>
          <a:lstStyle/>
          <a:p>
            <a:pPr algn="ctr"/>
            <a:r>
              <a:rPr lang="en-US" altLang="zh-TW" sz="2800" dirty="0"/>
              <a:t>Step 2.</a:t>
            </a:r>
          </a:p>
          <a:p>
            <a:pPr algn="ctr"/>
            <a:r>
              <a:rPr lang="zh-TW" altLang="en-US" sz="2800" dirty="0"/>
              <a:t>標的篩選</a:t>
            </a:r>
            <a:endParaRPr lang="en-US" altLang="zh-TW" sz="2800" dirty="0"/>
          </a:p>
          <a:p>
            <a:r>
              <a:rPr lang="en-US" altLang="zh-TW" dirty="0"/>
              <a:t>a.</a:t>
            </a:r>
            <a:r>
              <a:rPr lang="zh-TW" altLang="en-US" dirty="0"/>
              <a:t>系統將美股</a:t>
            </a:r>
            <a:r>
              <a:rPr lang="en-US" altLang="zh-TW" dirty="0"/>
              <a:t>ETF</a:t>
            </a:r>
            <a:r>
              <a:rPr lang="zh-TW" altLang="en-US" dirty="0"/>
              <a:t>依夏普值排序</a:t>
            </a:r>
            <a:endParaRPr lang="en-US" altLang="zh-TW" dirty="0"/>
          </a:p>
          <a:p>
            <a:pPr marL="228600" indent="0"/>
            <a:r>
              <a:rPr lang="en-US" altLang="zh-TW" dirty="0"/>
              <a:t>b.</a:t>
            </a:r>
            <a:r>
              <a:rPr lang="zh-TW" altLang="en-US" dirty="0"/>
              <a:t>系統挑選最高的前五名組成</a:t>
            </a:r>
            <a:r>
              <a:rPr lang="en-US" altLang="zh-TW" dirty="0"/>
              <a:t>Top 5 ETF</a:t>
            </a:r>
          </a:p>
          <a:p>
            <a:endParaRPr lang="zh-TW" altLang="en-US" dirty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541A5309-1494-DF27-858D-1753EBF5C397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7846400" y="3030607"/>
            <a:ext cx="3173278" cy="2783856"/>
          </a:xfrm>
        </p:spPr>
        <p:txBody>
          <a:bodyPr/>
          <a:lstStyle/>
          <a:p>
            <a:pPr algn="ctr"/>
            <a:r>
              <a:rPr lang="en-US" altLang="zh-TW" sz="2800" dirty="0"/>
              <a:t>Step 3.</a:t>
            </a:r>
          </a:p>
          <a:p>
            <a:pPr algn="ctr"/>
            <a:r>
              <a:rPr lang="zh-TW" altLang="en-US" sz="2800" dirty="0"/>
              <a:t>投資組合推薦</a:t>
            </a:r>
            <a:endParaRPr lang="en-US" altLang="zh-TW" sz="2800" dirty="0"/>
          </a:p>
          <a:p>
            <a:r>
              <a:rPr lang="en-US" altLang="zh-TW" sz="2800" dirty="0"/>
              <a:t>a.</a:t>
            </a:r>
            <a:r>
              <a:rPr lang="zh-TW" altLang="en-US" sz="2400" dirty="0"/>
              <a:t>提供</a:t>
            </a:r>
            <a:r>
              <a:rPr lang="en-US" altLang="zh-TW" sz="2400" dirty="0"/>
              <a:t>Step 1 </a:t>
            </a:r>
            <a:r>
              <a:rPr lang="zh-TW" altLang="en-US" sz="2400" dirty="0"/>
              <a:t>的理財目標</a:t>
            </a:r>
            <a:r>
              <a:rPr lang="zh-TW" altLang="en-US" dirty="0"/>
              <a:t>、</a:t>
            </a:r>
            <a:r>
              <a:rPr lang="en-US" altLang="zh-TW" dirty="0"/>
              <a:t>Step </a:t>
            </a:r>
            <a:r>
              <a:rPr lang="en-US" altLang="zh-TW" sz="2400" dirty="0"/>
              <a:t>2</a:t>
            </a:r>
            <a:r>
              <a:rPr lang="zh-TW" altLang="en-US" sz="2400" dirty="0"/>
              <a:t>的</a:t>
            </a:r>
            <a:r>
              <a:rPr lang="en-US" altLang="zh-TW" sz="2400" dirty="0"/>
              <a:t>Top 5 ETF</a:t>
            </a:r>
            <a:r>
              <a:rPr lang="zh-TW" altLang="en-US" sz="2400" dirty="0"/>
              <a:t>給生成式</a:t>
            </a:r>
            <a:r>
              <a:rPr lang="en-US" altLang="zh-TW" sz="2400" dirty="0"/>
              <a:t>AI</a:t>
            </a:r>
            <a:r>
              <a:rPr lang="zh-TW" altLang="en-US" sz="2400" dirty="0"/>
              <a:t>模型</a:t>
            </a:r>
            <a:endParaRPr lang="en-US" altLang="zh-TW" sz="2400" dirty="0"/>
          </a:p>
          <a:p>
            <a:pPr marL="228600" indent="0"/>
            <a:r>
              <a:rPr lang="en-US" altLang="zh-TW" sz="2400" dirty="0"/>
              <a:t>b. </a:t>
            </a:r>
            <a:r>
              <a:rPr lang="zh-TW" altLang="en-US" sz="2400" dirty="0"/>
              <a:t>生成式</a:t>
            </a:r>
            <a:r>
              <a:rPr lang="en-US" altLang="zh-TW" sz="2400" dirty="0"/>
              <a:t>AI</a:t>
            </a:r>
            <a:r>
              <a:rPr lang="zh-TW" altLang="en-US" sz="2400" dirty="0"/>
              <a:t>推薦並說明投資組合</a:t>
            </a:r>
            <a:endParaRPr lang="en-US" altLang="zh-TW" sz="2400" dirty="0"/>
          </a:p>
          <a:p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C447A6-C789-0A81-CBBD-258C14AA1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Google Shape;301;p12">
            <a:extLst>
              <a:ext uri="{FF2B5EF4-FFF2-40B4-BE49-F238E27FC236}">
                <a16:creationId xmlns:a16="http://schemas.microsoft.com/office/drawing/2014/main" id="{C1244535-D658-19D2-5ECA-67E2E6E0A794}"/>
              </a:ext>
            </a:extLst>
          </p:cNvPr>
          <p:cNvSpPr txBox="1">
            <a:spLocks/>
          </p:cNvSpPr>
          <p:nvPr/>
        </p:nvSpPr>
        <p:spPr>
          <a:xfrm>
            <a:off x="882821" y="14341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4000" dirty="0"/>
              <a:t>Step by Step</a:t>
            </a:r>
            <a:r>
              <a:rPr lang="zh-TW" altLang="en-US" sz="4000" dirty="0"/>
              <a:t> </a:t>
            </a:r>
            <a:r>
              <a:rPr lang="en-US" altLang="zh-TW" sz="4000" dirty="0" err="1"/>
              <a:t>打造投資組合</a:t>
            </a:r>
            <a:r>
              <a:rPr lang="en-US" altLang="zh-TW" sz="4000" dirty="0"/>
              <a:t> </a:t>
            </a:r>
            <a:endParaRPr lang="zh-TW" altLang="en-US" sz="4000" dirty="0"/>
          </a:p>
        </p:txBody>
      </p:sp>
      <p:sp>
        <p:nvSpPr>
          <p:cNvPr id="3" name="Google Shape;301;p12">
            <a:extLst>
              <a:ext uri="{FF2B5EF4-FFF2-40B4-BE49-F238E27FC236}">
                <a16:creationId xmlns:a16="http://schemas.microsoft.com/office/drawing/2014/main" id="{1812CB60-A9A8-1F1B-BE6E-9D454FC03ADD}"/>
              </a:ext>
            </a:extLst>
          </p:cNvPr>
          <p:cNvSpPr txBox="1">
            <a:spLocks/>
          </p:cNvSpPr>
          <p:nvPr/>
        </p:nvSpPr>
        <p:spPr>
          <a:xfrm>
            <a:off x="1167491" y="447294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dirty="0"/>
              <a:t>2.3 </a:t>
            </a:r>
            <a:r>
              <a:rPr lang="zh-TW" altLang="en-US" dirty="0"/>
              <a:t>操作方式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45A3CE-8884-2947-9035-3F2B04B174EB}"/>
              </a:ext>
            </a:extLst>
          </p:cNvPr>
          <p:cNvSpPr/>
          <p:nvPr/>
        </p:nvSpPr>
        <p:spPr>
          <a:xfrm>
            <a:off x="7795434" y="3007463"/>
            <a:ext cx="3418906" cy="350548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436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"/>
          <p:cNvSpPr txBox="1"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dirty="0"/>
              <a:t>3.</a:t>
            </a:r>
            <a:r>
              <a:rPr lang="zh-TW" altLang="en-US" dirty="0"/>
              <a:t>線上</a:t>
            </a:r>
            <a:r>
              <a:rPr lang="en-US" altLang="zh-TW" dirty="0"/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0782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347</Words>
  <Application>Microsoft Office PowerPoint</Application>
  <PresentationFormat>寬螢幕</PresentationFormat>
  <Paragraphs>77</Paragraphs>
  <Slides>10</Slides>
  <Notes>7</Notes>
  <HiddenSlides>0</HiddenSlides>
  <MMClips>1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3" baseType="lpstr">
      <vt:lpstr>Arial</vt:lpstr>
      <vt:lpstr>Charter</vt:lpstr>
      <vt:lpstr>Office 佈景主題</vt:lpstr>
      <vt:lpstr>輕鬆建立個人投資組合</vt:lpstr>
      <vt:lpstr>Agenda</vt:lpstr>
      <vt:lpstr>在20世紀，道瓊工業平均指數從66點上升到了11,497點，並且支付了不斷成長的股息。21世紀將見證更多的成長，幾乎可以肯定會有大量的成長。非專業投資者的目標不應該是挑選贏家，而應該是擁有一系列的企業，這些企業總體上必定會表現良好。一個低成本的S&amp;P 500指數基金，將實現這一目標。</vt:lpstr>
      <vt:lpstr>1. 專題目的 </vt:lpstr>
      <vt:lpstr>2.架構及操作</vt:lpstr>
      <vt:lpstr>2.1 架構及新增功能</vt:lpstr>
      <vt:lpstr>PowerPoint 簡報</vt:lpstr>
      <vt:lpstr>PowerPoint 簡報</vt:lpstr>
      <vt:lpstr>3.線上DEMO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KEVIN KAN</dc:creator>
  <cp:lastModifiedBy>KEVIN KAN</cp:lastModifiedBy>
  <cp:revision>17</cp:revision>
  <dcterms:created xsi:type="dcterms:W3CDTF">2024-09-13T07:17:59Z</dcterms:created>
  <dcterms:modified xsi:type="dcterms:W3CDTF">2024-11-04T06:25:46Z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